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385" r:id="rId5"/>
    <p:sldId id="336" r:id="rId6"/>
    <p:sldId id="391" r:id="rId7"/>
    <p:sldId id="388" r:id="rId8"/>
    <p:sldId id="392" r:id="rId9"/>
    <p:sldId id="395" r:id="rId10"/>
    <p:sldId id="393" r:id="rId11"/>
    <p:sldId id="396" r:id="rId12"/>
    <p:sldId id="3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A"/>
    <a:srgbClr val="7F7F7F"/>
    <a:srgbClr val="404040"/>
    <a:srgbClr val="262626"/>
    <a:srgbClr val="03539E"/>
    <a:srgbClr val="D9D9D9"/>
    <a:srgbClr val="FF0000"/>
    <a:srgbClr val="FCC100"/>
    <a:srgbClr val="595959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C262E-8F82-DBEB-F5FB-55617471BCD8}" v="41" dt="2026-04-03T22:54:11.299"/>
    <p1510:client id="{196DB6F4-33A7-C183-94AF-67E1EAC31DB3}" v="112" dt="2026-04-02T22:53:21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5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382E-39D2-214A-BD32-6A88F16428C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B40E1-6B58-6542-B459-683BEC69D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1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1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AE2FE-0054-1AEC-11E8-EE352E791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06820C-07DA-B395-19EB-85F2CC8943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168D40-FD9F-59FF-2D33-ABC01FBC0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2634F-2EFC-5E3A-A92B-EC8FE753A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0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CCCF0-CFA2-CD16-AEF9-A2F05FA86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B264E3-E887-7A5F-B7D1-6DB54E5BDB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EDD0CC-3D20-5540-58A0-61C5336C4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5FA33-62EC-49A5-2A00-DF21819D6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89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1FE17-6B8B-149B-ACBD-AE4572CCD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530E8-01A1-6542-04D2-63E861B53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CF91F-6761-32C0-EF3C-970A78972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9B50B-A2B2-C993-7630-B580624D9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4A3CA-5E6E-4D51-299E-61C837476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EEC10B-7CE0-8B49-89B9-E403FCEE04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E73692-B020-A199-2837-09A36BA01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92E57-FEAF-37EE-7E79-0E25FE5060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33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1EF6E-8F28-B93D-5328-89A80E6EE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FB33B3-39CD-1B39-4FEC-CD67F1FB7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A12DDA-A031-4178-7530-606B93ECC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CF694-F005-4030-5BC0-7B511FED1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68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DE2EC-3B36-6F67-A965-C78C4825F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289D77-4ED4-6E8C-324C-8C2EBB085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F5B1C8-1E92-FB9C-5E06-7E9E55517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F4FFE-225F-C48A-061F-A898E7D6A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6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6CC10-41BA-3C19-0173-F5B802192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C188DD-CBF3-F38B-FE24-E131E1431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C5C183-F2E4-8632-D5F7-320D8AA9BC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9D2D4-6E5F-3D59-1BFE-3291CE1B6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0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">
    <p:bg>
      <p:bgPr>
        <a:solidFill>
          <a:srgbClr val="005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667602-36C6-AD4B-A000-91432EB80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7001" y="-2666997"/>
            <a:ext cx="6858000" cy="12191998"/>
          </a:xfrm>
          <a:prstGeom prst="rect">
            <a:avLst/>
          </a:prstGeom>
          <a:solidFill>
            <a:srgbClr val="0050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C48CE8E-5B1A-3440-BE06-3A2B6861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Embry-Riddle wordmark">
            <a:extLst>
              <a:ext uri="{FF2B5EF4-FFF2-40B4-BE49-F238E27FC236}">
                <a16:creationId xmlns:a16="http://schemas.microsoft.com/office/drawing/2014/main" id="{093343DA-253A-5240-AC7D-1B8C7493C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C6F01912-8A2F-3D4C-B185-CB877EFEA2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2454" y="1096832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9DF6E0-B234-7F41-BF47-8693198B5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67924" y="1096831"/>
            <a:ext cx="2532270" cy="2534279"/>
          </a:xfrm>
          <a:prstGeom prst="rect">
            <a:avLst/>
          </a:prstGeom>
          <a:solidFill>
            <a:srgbClr val="FC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highlight>
                <a:srgbClr val="FCC100"/>
              </a:highlight>
            </a:endParaRP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DEB0ADEB-C167-3146-9A39-32EA9FBC322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1979" y="1096832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9D8CFFDA-3410-724F-904A-AE70C9D0DAC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47449" y="1096832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6D4BC0-1008-3D42-8901-29757DC16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454" y="3847867"/>
            <a:ext cx="2532270" cy="25342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highlight>
                <a:srgbClr val="FCC100"/>
              </a:highlight>
            </a:endParaRP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6119E26-FE16-CF4A-AF8C-EB4189FF67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7924" y="3848826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572892F-1839-064E-A139-0CEA16D8D6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11979" y="3848826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90F46A-CA4A-9645-92EF-4A3C9518F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47450" y="3847867"/>
            <a:ext cx="2553612" cy="2535238"/>
          </a:xfrm>
          <a:prstGeom prst="rect">
            <a:avLst/>
          </a:prstGeom>
          <a:solidFill>
            <a:srgbClr val="00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723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Blu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30631"/>
            <a:ext cx="12191999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9BA26-EDCB-AC4B-9868-011587754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EFEF6E-DFBA-9E4C-94AE-F73781D3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0632"/>
            <a:ext cx="12191999" cy="6727368"/>
          </a:xfrm>
          <a:prstGeom prst="rect">
            <a:avLst/>
          </a:prstGeom>
          <a:solidFill>
            <a:srgbClr val="00509A">
              <a:alpha val="8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79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667602-36C6-AD4B-A000-91432EB80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7001" y="-2666997"/>
            <a:ext cx="6858000" cy="121919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3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30631"/>
            <a:ext cx="12191999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9BA26-EDCB-AC4B-9868-011587754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and Eag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720433-1BF1-DD46-86BC-2B9E6B0DF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mbry-Riddle wordmark.">
            <a:extLst>
              <a:ext uri="{FF2B5EF4-FFF2-40B4-BE49-F238E27FC236}">
                <a16:creationId xmlns:a16="http://schemas.microsoft.com/office/drawing/2014/main" id="{D5C2ECB1-A06C-5C4F-BDAC-D3DA513A00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30632"/>
            <a:ext cx="6096000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ED6C0D-EBDB-8048-8A42-C8B750D3A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bry-Riddle wordmark.">
            <a:extLst>
              <a:ext uri="{FF2B5EF4-FFF2-40B4-BE49-F238E27FC236}">
                <a16:creationId xmlns:a16="http://schemas.microsoft.com/office/drawing/2014/main" id="{41909F1C-71CB-D24C-AAC9-99E098F8C4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6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0" y="130632"/>
            <a:ext cx="6096000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DD172-42CC-124A-9EAD-DBF3A73E0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mbry-Riddle wordmark">
            <a:extLst>
              <a:ext uri="{FF2B5EF4-FFF2-40B4-BE49-F238E27FC236}">
                <a16:creationId xmlns:a16="http://schemas.microsoft.com/office/drawing/2014/main" id="{1E80EC0A-110A-E24C-8252-9E6BDE8B2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763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0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07C24F-5714-9146-B66B-2C051B258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55" y="2416629"/>
            <a:ext cx="12187845" cy="4441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3695F-4D59-104F-9559-894258EB7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mbry-Riddle wordmark">
            <a:extLst>
              <a:ext uri="{FF2B5EF4-FFF2-40B4-BE49-F238E27FC236}">
                <a16:creationId xmlns:a16="http://schemas.microsoft.com/office/drawing/2014/main" id="{59E19346-CE04-0C4F-9903-979A2D6E7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9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211979" y="1096831"/>
            <a:ext cx="5267740" cy="528627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48CE8E-5B1A-3440-BE06-3A2B6861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FE76E5C-EF04-924F-B550-7B13EDC8D90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2454" y="1096831"/>
            <a:ext cx="5267740" cy="528627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pic>
        <p:nvPicPr>
          <p:cNvPr id="6" name="Picture 5" descr="Embry-Riddle wordmark.">
            <a:extLst>
              <a:ext uri="{FF2B5EF4-FFF2-40B4-BE49-F238E27FC236}">
                <a16:creationId xmlns:a16="http://schemas.microsoft.com/office/drawing/2014/main" id="{8FF38597-57EC-F849-BDEE-27EE30A0B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4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C48CE8E-5B1A-3440-BE06-3A2B6861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mbry-Riddle wordmark">
            <a:extLst>
              <a:ext uri="{FF2B5EF4-FFF2-40B4-BE49-F238E27FC236}">
                <a16:creationId xmlns:a16="http://schemas.microsoft.com/office/drawing/2014/main" id="{DC902EFC-D42D-5D4C-8A23-40A659BF4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F0FC16EF-E998-554F-A565-990A0930E1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2454" y="1096831"/>
            <a:ext cx="526774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D8B2EE7-F678-644E-9B74-ED8D8C4BC1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454" y="3848825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6119E26-FE16-CF4A-AF8C-EB4189FF67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7924" y="3848825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0FD87CB3-7E5E-DF4B-BF7D-C87531280D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1979" y="1096831"/>
            <a:ext cx="5267740" cy="528627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15247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FD283-F7F1-EA40-B1FF-779E5473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8E710-1888-764D-8865-43CB26551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68175-0C34-424F-AC9D-533EC2981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BA0A19-D344-0341-ADFD-57A3E377ED21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0FBAB-E6EE-3847-8E5C-70BB30378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CAD7B-BBB4-074D-8042-366791D9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E4FE07-E262-8340-BC14-9BBFD105B2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0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0" r:id="rId3"/>
    <p:sldLayoutId id="2147483649" r:id="rId4"/>
    <p:sldLayoutId id="2147483661" r:id="rId5"/>
    <p:sldLayoutId id="2147483662" r:id="rId6"/>
    <p:sldLayoutId id="2147483667" r:id="rId7"/>
    <p:sldLayoutId id="2147483671" r:id="rId8"/>
    <p:sldLayoutId id="2147483669" r:id="rId9"/>
    <p:sldLayoutId id="2147483672" r:id="rId10"/>
    <p:sldLayoutId id="2147483665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esearchgate.net/profile/Garrett-Cole-2?_tp=eyJjb250ZXh0Ijp7ImZpcnN0UGFnZSI6Il9kaXJlY3QiLCJwYWdlIjoicHVibGljYXRpb24iLCJwcmV2aW91c1BhZ2UiOiJfZGlyZWN0In1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F56C26-3BA9-714F-8BDF-76FE507DEF70}"/>
              </a:ext>
            </a:extLst>
          </p:cNvPr>
          <p:cNvSpPr txBox="1"/>
          <p:nvPr/>
        </p:nvSpPr>
        <p:spPr>
          <a:xfrm>
            <a:off x="2299981" y="1783816"/>
            <a:ext cx="7592037" cy="261586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1100" b="1" spc="600">
                <a:solidFill>
                  <a:srgbClr val="D9D9D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PHYSICS</a:t>
            </a:r>
            <a:r>
              <a:rPr lang="en-US" sz="1100" b="1" spc="6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/ ENGINEERING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4181BB-12C5-344A-B7F3-8149BB1F13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63024" y="2162854"/>
            <a:ext cx="7928994" cy="14773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spc="300">
                <a:solidFill>
                  <a:schemeClr val="bg1"/>
                </a:solidFill>
                <a:latin typeface="Arial"/>
                <a:ea typeface="Roboto"/>
                <a:cs typeface="Arial"/>
              </a:rPr>
              <a:t>BIREFRINGENCE AND CURVATURE TESTING ON </a:t>
            </a:r>
            <a:r>
              <a:rPr lang="en-US" sz="2800" b="1" spc="300" err="1">
                <a:solidFill>
                  <a:schemeClr val="bg1"/>
                </a:solidFill>
                <a:latin typeface="Arial"/>
                <a:ea typeface="Roboto"/>
                <a:cs typeface="Arial"/>
              </a:rPr>
              <a:t>AlGaAs</a:t>
            </a:r>
            <a:r>
              <a:rPr lang="en-US" sz="2800" b="1" spc="300">
                <a:solidFill>
                  <a:schemeClr val="bg1"/>
                </a:solidFill>
                <a:latin typeface="Arial"/>
                <a:ea typeface="Roboto"/>
                <a:cs typeface="Arial"/>
              </a:rPr>
              <a:t> MIRRORS</a:t>
            </a:r>
            <a:br>
              <a:rPr lang="en-US" sz="800" b="0">
                <a:effectLst/>
              </a:rPr>
            </a:br>
            <a:br>
              <a:rPr lang="en-US" sz="800"/>
            </a:br>
            <a:br>
              <a:rPr lang="en-US" sz="800"/>
            </a:br>
            <a:endParaRPr kumimoji="0" lang="en-US" sz="2800" b="1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D9DD0D-38DD-55B2-6DD8-00FBA3339306}"/>
              </a:ext>
            </a:extLst>
          </p:cNvPr>
          <p:cNvSpPr txBox="1"/>
          <p:nvPr/>
        </p:nvSpPr>
        <p:spPr>
          <a:xfrm>
            <a:off x="2129383" y="3296442"/>
            <a:ext cx="7592037" cy="2123634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>
              <a:tabLst>
                <a:tab pos="3590925" algn="l"/>
              </a:tabLst>
            </a:pPr>
            <a:r>
              <a:rPr lang="en-US" sz="1100" b="1" spc="600">
                <a:solidFill>
                  <a:srgbClr val="D9D9D9"/>
                </a:solidFill>
                <a:latin typeface="Arial"/>
                <a:ea typeface="Roboto"/>
                <a:cs typeface="Arial"/>
              </a:rPr>
              <a:t>Ambroise Juston</a:t>
            </a:r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>
              <a:tabLst>
                <a:tab pos="3590925" algn="l"/>
              </a:tabLst>
            </a:pPr>
            <a:endParaRPr lang="en-US" sz="1100" b="1" spc="600" dirty="0">
              <a:solidFill>
                <a:srgbClr val="D9D9D9"/>
              </a:solidFill>
              <a:latin typeface="Arial"/>
              <a:ea typeface="Roboto"/>
              <a:cs typeface="Arial"/>
            </a:endParaRPr>
          </a:p>
          <a:p>
            <a:pPr algn="ctr">
              <a:tabLst>
                <a:tab pos="3590925" algn="l"/>
              </a:tabLst>
            </a:pPr>
            <a:endParaRPr lang="en-US" sz="1100" b="1" spc="600" dirty="0">
              <a:solidFill>
                <a:srgbClr val="D9D9D9"/>
              </a:solidFill>
              <a:latin typeface="Arial"/>
              <a:ea typeface="Roboto"/>
              <a:cs typeface="Arial"/>
            </a:endParaRPr>
          </a:p>
          <a:p>
            <a:pPr algn="ctr">
              <a:tabLst>
                <a:tab pos="3590925" algn="l"/>
              </a:tabLst>
            </a:pPr>
            <a:endParaRPr lang="en-US" sz="1100" b="1" spc="600" dirty="0">
              <a:solidFill>
                <a:srgbClr val="D9D9D9"/>
              </a:solidFill>
              <a:latin typeface="Arial"/>
              <a:ea typeface="Roboto"/>
              <a:cs typeface="Arial"/>
            </a:endParaRPr>
          </a:p>
          <a:p>
            <a:pPr algn="ctr">
              <a:tabLst>
                <a:tab pos="3590925" algn="l"/>
              </a:tabLst>
            </a:pPr>
            <a:endParaRPr lang="en-US" sz="1100" b="1" spc="600" dirty="0">
              <a:solidFill>
                <a:srgbClr val="D9D9D9"/>
              </a:solidFill>
              <a:latin typeface="Arial"/>
              <a:ea typeface="Roboto"/>
              <a:cs typeface="Arial"/>
            </a:endParaRPr>
          </a:p>
          <a:p>
            <a:pPr algn="ctr">
              <a:tabLst>
                <a:tab pos="3590925" algn="l"/>
              </a:tabLst>
            </a:pPr>
            <a:endParaRPr lang="en-US" sz="1100" b="1" spc="600" dirty="0">
              <a:solidFill>
                <a:srgbClr val="D9D9D9"/>
              </a:solidFill>
              <a:latin typeface="Arial"/>
              <a:ea typeface="Roboto"/>
              <a:cs typeface="Arial"/>
            </a:endParaRPr>
          </a:p>
          <a:p>
            <a:pPr algn="ctr">
              <a:tabLst>
                <a:tab pos="3590925" algn="l"/>
              </a:tabLst>
            </a:pPr>
            <a:endParaRPr lang="en-US" sz="1100" b="1" spc="600" dirty="0">
              <a:solidFill>
                <a:srgbClr val="D9D9D9"/>
              </a:solidFill>
              <a:latin typeface="Arial"/>
              <a:ea typeface="Roboto"/>
              <a:cs typeface="Arial"/>
            </a:endParaRPr>
          </a:p>
          <a:p>
            <a:pPr algn="ctr">
              <a:tabLst>
                <a:tab pos="3590925" algn="l"/>
              </a:tabLst>
            </a:pPr>
            <a:endParaRPr lang="en-US" sz="1100" b="1" spc="600" dirty="0">
              <a:solidFill>
                <a:srgbClr val="D9D9D9"/>
              </a:solidFill>
              <a:latin typeface="Arial"/>
              <a:ea typeface="Roboto"/>
              <a:cs typeface="Arial"/>
            </a:endParaRPr>
          </a:p>
          <a:p>
            <a:pPr algn="ctr">
              <a:tabLst>
                <a:tab pos="3590925" algn="l"/>
              </a:tabLst>
            </a:pPr>
            <a:endParaRPr lang="en-US" sz="1100" b="1" spc="600" dirty="0">
              <a:solidFill>
                <a:srgbClr val="D9D9D9"/>
              </a:solidFill>
              <a:latin typeface="Arial"/>
              <a:ea typeface="Roboto"/>
              <a:cs typeface="Arial"/>
            </a:endParaRPr>
          </a:p>
          <a:p>
            <a:pPr algn="ctr">
              <a:tabLst>
                <a:tab pos="3590925" algn="l"/>
              </a:tabLst>
            </a:pPr>
            <a:endParaRPr lang="en-US" sz="1100" b="1" spc="600" dirty="0">
              <a:solidFill>
                <a:srgbClr val="D9D9D9"/>
              </a:solidFill>
              <a:latin typeface="Arial"/>
              <a:ea typeface="Roboto"/>
              <a:cs typeface="Arial"/>
            </a:endParaRPr>
          </a:p>
          <a:p>
            <a:pPr algn="ctr">
              <a:tabLst>
                <a:tab pos="3590925" algn="l"/>
              </a:tabLst>
            </a:pPr>
            <a:r>
              <a:rPr lang="en-US" sz="1100" b="1" spc="600">
                <a:solidFill>
                  <a:srgbClr val="D9D9D9"/>
                </a:solidFill>
                <a:latin typeface="Arial"/>
                <a:cs typeface="Arial"/>
              </a:rPr>
              <a:t>Dr. Elizabeth Gretarson</a:t>
            </a:r>
            <a:endParaRPr lang="en-US" sz="1100" b="1" spc="600" dirty="0">
              <a:solidFill>
                <a:srgbClr val="D9D9D9"/>
              </a:solidFill>
              <a:latin typeface="Arial"/>
              <a:cs typeface="Arial"/>
            </a:endParaRPr>
          </a:p>
          <a:p>
            <a:pPr algn="ctr">
              <a:tabLst>
                <a:tab pos="3590925" algn="l"/>
              </a:tabLst>
            </a:pPr>
            <a:r>
              <a:rPr lang="en-US" sz="1100" b="1" spc="600">
                <a:solidFill>
                  <a:srgbClr val="D9D9D9"/>
                </a:solidFill>
                <a:latin typeface="Arial"/>
                <a:cs typeface="Arial"/>
              </a:rPr>
              <a:t>Dr. Andri Gretarson</a:t>
            </a:r>
            <a:endParaRPr lang="en-US"/>
          </a:p>
        </p:txBody>
      </p:sp>
      <p:pic>
        <p:nvPicPr>
          <p:cNvPr id="3" name="Picture 2" descr="Arizona Space Grant Consortium Logos | Arizona Space Grant Consortium">
            <a:extLst>
              <a:ext uri="{FF2B5EF4-FFF2-40B4-BE49-F238E27FC236}">
                <a16:creationId xmlns:a16="http://schemas.microsoft.com/office/drawing/2014/main" id="{98F1D041-4380-220D-5E5E-DE4A961AE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256" y="4716713"/>
            <a:ext cx="1573243" cy="2126671"/>
          </a:xfrm>
          <a:prstGeom prst="rect">
            <a:avLst/>
          </a:prstGeom>
        </p:spPr>
      </p:pic>
      <p:pic>
        <p:nvPicPr>
          <p:cNvPr id="6" name="Picture 5" descr="Undergraduate Research Institute">
            <a:extLst>
              <a:ext uri="{FF2B5EF4-FFF2-40B4-BE49-F238E27FC236}">
                <a16:creationId xmlns:a16="http://schemas.microsoft.com/office/drawing/2014/main" id="{0244E659-40BF-78A6-8B52-D7ECDA9BC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5228" y="4905376"/>
            <a:ext cx="1740055" cy="17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7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1379CCB2-6978-7149-9FE4-4B4357A973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2938" y="768350"/>
            <a:ext cx="7789862" cy="457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</a:t>
            </a:r>
            <a:r>
              <a:rPr kumimoji="0" lang="id-ID" sz="66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NTRODUCTION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C4F0A-92EE-E144-9CD8-DCAE41569079}"/>
              </a:ext>
            </a:extLst>
          </p:cNvPr>
          <p:cNvSpPr/>
          <p:nvPr/>
        </p:nvSpPr>
        <p:spPr>
          <a:xfrm>
            <a:off x="349097" y="1398820"/>
            <a:ext cx="91393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509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Birefringence testing On </a:t>
            </a:r>
            <a:r>
              <a:rPr lang="en-US" sz="2800" b="1" err="1">
                <a:solidFill>
                  <a:srgbClr val="00509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AlGaAs</a:t>
            </a:r>
            <a:r>
              <a:rPr lang="en-US" sz="2800" b="1">
                <a:solidFill>
                  <a:srgbClr val="00509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Mirrors</a:t>
            </a:r>
            <a:br>
              <a:rPr lang="en-US" sz="2800" b="1">
                <a:solidFill>
                  <a:srgbClr val="00509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br>
              <a:rPr lang="en-US" sz="2800" b="1">
                <a:solidFill>
                  <a:srgbClr val="00509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br>
              <a:rPr lang="en-US" sz="2800" b="1">
                <a:solidFill>
                  <a:srgbClr val="00509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br>
              <a:rPr lang="en-US" sz="2800" b="1">
                <a:solidFill>
                  <a:srgbClr val="00509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endParaRPr lang="en-US" sz="2800" b="1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diagram of a circular object&#10;&#10;AI-generated content may be incorrect.">
            <a:extLst>
              <a:ext uri="{FF2B5EF4-FFF2-40B4-BE49-F238E27FC236}">
                <a16:creationId xmlns:a16="http://schemas.microsoft.com/office/drawing/2014/main" id="{4D0D7FF8-3291-B149-1757-27C74401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948" y="2129505"/>
            <a:ext cx="5878623" cy="3760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924D39-4A3D-FBD5-1693-53EFB961EAA0}"/>
              </a:ext>
            </a:extLst>
          </p:cNvPr>
          <p:cNvSpPr txBox="1"/>
          <p:nvPr/>
        </p:nvSpPr>
        <p:spPr>
          <a:xfrm>
            <a:off x="3288393" y="5891894"/>
            <a:ext cx="5386917" cy="5078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111111"/>
                </a:solidFill>
                <a:latin typeface="Roboto"/>
                <a:ea typeface="Roboto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Garrett D. Cole</a:t>
            </a:r>
            <a:r>
              <a:rPr lang="en-US" sz="900">
                <a:solidFill>
                  <a:srgbClr val="111111"/>
                </a:solidFill>
                <a:latin typeface="Roboto"/>
                <a:ea typeface="Roboto"/>
                <a:cs typeface="Roboto"/>
              </a:rPr>
              <a:t> "</a:t>
            </a:r>
            <a:r>
              <a:rPr lang="en-US" sz="900" i="1">
                <a:solidFill>
                  <a:srgbClr val="111111"/>
                </a:solidFill>
                <a:latin typeface="Roboto"/>
                <a:ea typeface="Roboto"/>
                <a:cs typeface="Roboto"/>
              </a:rPr>
              <a:t>Study on electr</a:t>
            </a:r>
            <a:r>
              <a:rPr lang="en-US" sz="900" b="0" i="1">
                <a:solidFill>
                  <a:srgbClr val="111111"/>
                </a:solidFill>
                <a:latin typeface="Roboto"/>
                <a:ea typeface="Roboto"/>
                <a:cs typeface="Roboto"/>
              </a:rPr>
              <a:t>o-optic noise in crystalline coatings toward future gravitational wave detectors</a:t>
            </a:r>
            <a:r>
              <a:rPr lang="en-US" sz="900" i="1">
                <a:solidFill>
                  <a:srgbClr val="111111"/>
                </a:solidFill>
                <a:latin typeface="Roboto"/>
                <a:ea typeface="Roboto"/>
                <a:cs typeface="Roboto"/>
              </a:rPr>
              <a:t>"</a:t>
            </a:r>
            <a:endParaRPr lang="en-US" i="1">
              <a:ea typeface="Calibri"/>
              <a:cs typeface="Calibri"/>
            </a:endParaRPr>
          </a:p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endParaRPr lang="en-US" sz="900" b="1" i="1" spc="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8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2B088-CD7D-FE30-2C76-657D69D7E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>
            <a:extLst>
              <a:ext uri="{FF2B5EF4-FFF2-40B4-BE49-F238E27FC236}">
                <a16:creationId xmlns:a16="http://schemas.microsoft.com/office/drawing/2014/main" id="{88D1B909-ABF6-4560-15F5-2FF27946E15D}"/>
              </a:ext>
            </a:extLst>
          </p:cNvPr>
          <p:cNvSpPr txBox="1">
            <a:spLocks/>
          </p:cNvSpPr>
          <p:nvPr/>
        </p:nvSpPr>
        <p:spPr>
          <a:xfrm>
            <a:off x="324241" y="523104"/>
            <a:ext cx="4187416" cy="271699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3590925" algn="l"/>
              </a:tabLst>
              <a:defRPr/>
            </a:pPr>
            <a:r>
              <a:rPr lang="en-US" sz="1100" b="1" spc="600">
                <a:solidFill>
                  <a:srgbClr val="40404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BACKGROUND</a:t>
            </a:r>
            <a:endParaRPr lang="id-ID" sz="1100" b="1" spc="600">
              <a:solidFill>
                <a:srgbClr val="40404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70DB0C9-83B7-6A3B-71F1-780A256E2E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4240" y="890516"/>
            <a:ext cx="3811407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509A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is LIGO?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509A"/>
              </a:solidFill>
              <a:effectLst/>
              <a:uLnTx/>
              <a:uFillTx/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501FAB-68C8-A665-F2FF-2A54F6CF9B01}"/>
              </a:ext>
            </a:extLst>
          </p:cNvPr>
          <p:cNvSpPr txBox="1"/>
          <p:nvPr/>
        </p:nvSpPr>
        <p:spPr>
          <a:xfrm>
            <a:off x="-56058" y="6601946"/>
            <a:ext cx="6152056" cy="646307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rtl="0">
              <a:buNone/>
            </a:pPr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https://www.ligo.caltech.edu/page/ligo-detectors</a:t>
            </a:r>
          </a:p>
          <a:p>
            <a:pPr>
              <a:buNone/>
            </a:pPr>
            <a:br>
              <a:rPr lang="en-US" sz="1200"/>
            </a:br>
            <a:endParaRPr lang="en-US" sz="120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20C347D-18B2-A4F2-F1E7-633B1C1E3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0" y="2005084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ndefined">
            <a:extLst>
              <a:ext uri="{FF2B5EF4-FFF2-40B4-BE49-F238E27FC236}">
                <a16:creationId xmlns:a16="http://schemas.microsoft.com/office/drawing/2014/main" id="{671A609A-0D90-F6F4-184C-A7D09E9B7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11" y="2005084"/>
            <a:ext cx="541894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7595B9-F57B-F023-1922-5D1D6992DCAC}"/>
              </a:ext>
            </a:extLst>
          </p:cNvPr>
          <p:cNvSpPr txBox="1"/>
          <p:nvPr/>
        </p:nvSpPr>
        <p:spPr>
          <a:xfrm>
            <a:off x="7256418" y="6561653"/>
            <a:ext cx="6126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https://simple.wikipedia.org/wiki/LIGO#/media/File:LIGO_simplified.svg</a:t>
            </a:r>
          </a:p>
        </p:txBody>
      </p:sp>
    </p:spTree>
    <p:extLst>
      <p:ext uri="{BB962C8B-B14F-4D97-AF65-F5344CB8AC3E}">
        <p14:creationId xmlns:p14="http://schemas.microsoft.com/office/powerpoint/2010/main" val="164112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40C0B-504D-FE85-E111-BAB803F6A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69F17A-40F9-A9E0-1459-7BB40DC6C6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44"/>
          <a:stretch/>
        </p:blipFill>
        <p:spPr>
          <a:xfrm>
            <a:off x="-1" y="2899471"/>
            <a:ext cx="6095999" cy="37309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66ED83-0DAE-05EE-F61C-A70F946F1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01605"/>
            <a:ext cx="6095998" cy="29104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B56F8D-32D7-F934-4349-BCE98339EB6D}"/>
              </a:ext>
            </a:extLst>
          </p:cNvPr>
          <p:cNvSpPr txBox="1"/>
          <p:nvPr/>
        </p:nvSpPr>
        <p:spPr>
          <a:xfrm>
            <a:off x="-56058" y="6601946"/>
            <a:ext cx="6152056" cy="276975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https://www.collegesidekick.com/study-guides/physics/27-8-polarization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DF0BD05F-7E85-B623-CDB7-E56ADC768A7B}"/>
              </a:ext>
            </a:extLst>
          </p:cNvPr>
          <p:cNvSpPr txBox="1">
            <a:spLocks/>
          </p:cNvSpPr>
          <p:nvPr/>
        </p:nvSpPr>
        <p:spPr>
          <a:xfrm>
            <a:off x="1214692" y="1333001"/>
            <a:ext cx="4187416" cy="271699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3590925" algn="l"/>
              </a:tabLst>
              <a:defRPr/>
            </a:pPr>
            <a:r>
              <a:rPr lang="en-US" sz="1100" b="1" spc="600">
                <a:solidFill>
                  <a:srgbClr val="404040"/>
                </a:solidFill>
                <a:latin typeface="Arial"/>
                <a:ea typeface="Roboto" panose="02000000000000000000" pitchFamily="2" charset="0"/>
                <a:cs typeface="Arial"/>
              </a:rPr>
              <a:t>BACKGROUND</a:t>
            </a:r>
            <a:endParaRPr lang="en-US" sz="1100" spc="600">
              <a:solidFill>
                <a:srgbClr val="000000"/>
              </a:solidFill>
              <a:latin typeface="Arial"/>
              <a:ea typeface="Roboto" panose="02000000000000000000" pitchFamily="2" charset="0"/>
              <a:cs typeface="Arial"/>
            </a:endParaRPr>
          </a:p>
          <a:p>
            <a:pPr algn="l">
              <a:tabLst>
                <a:tab pos="3590925" algn="l"/>
              </a:tabLst>
              <a:defRPr/>
            </a:pPr>
            <a:endParaRPr lang="en-US" sz="1100" b="1" spc="600" dirty="0">
              <a:solidFill>
                <a:srgbClr val="40404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DAFC10-E0A2-8BA3-06AC-AA0587CCAAF4}"/>
              </a:ext>
            </a:extLst>
          </p:cNvPr>
          <p:cNvSpPr txBox="1">
            <a:spLocks/>
          </p:cNvSpPr>
          <p:nvPr/>
        </p:nvSpPr>
        <p:spPr>
          <a:xfrm>
            <a:off x="1214692" y="1712508"/>
            <a:ext cx="10341554" cy="9110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2800" b="1">
                <a:solidFill>
                  <a:srgbClr val="00509A"/>
                </a:solidFill>
                <a:latin typeface="Arial"/>
                <a:ea typeface="Open Sans" panose="020B0606030504020204" pitchFamily="34" charset="0"/>
                <a:cs typeface="Arial"/>
              </a:rPr>
              <a:t>What is birefringence and why do we care?</a:t>
            </a:r>
            <a:endParaRPr lang="en-US" sz="2800">
              <a:solidFill>
                <a:srgbClr val="000000"/>
              </a:solidFill>
              <a:latin typeface="Arial"/>
              <a:ea typeface="Open Sans" panose="020B0606030504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800" b="1" dirty="0">
              <a:solidFill>
                <a:srgbClr val="00509A"/>
              </a:solidFill>
              <a:ea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8338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56AA9-8629-32C9-482D-6C66BA169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>
            <a:extLst>
              <a:ext uri="{FF2B5EF4-FFF2-40B4-BE49-F238E27FC236}">
                <a16:creationId xmlns:a16="http://schemas.microsoft.com/office/drawing/2014/main" id="{9C694B72-26C2-F36A-413E-D64321E24301}"/>
              </a:ext>
            </a:extLst>
          </p:cNvPr>
          <p:cNvSpPr txBox="1">
            <a:spLocks/>
          </p:cNvSpPr>
          <p:nvPr/>
        </p:nvSpPr>
        <p:spPr>
          <a:xfrm>
            <a:off x="1214692" y="1333001"/>
            <a:ext cx="4187416" cy="271699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3590925" algn="l"/>
              </a:tabLst>
              <a:defRPr/>
            </a:pPr>
            <a:r>
              <a:rPr lang="en-US" sz="1100" b="1" spc="600">
                <a:solidFill>
                  <a:srgbClr val="40404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PROJECT DESCRIPTION</a:t>
            </a:r>
            <a:endParaRPr lang="id-ID" sz="1100" b="1" spc="600">
              <a:solidFill>
                <a:srgbClr val="40404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93DC13-4BD2-4CD4-CD07-35929648A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4692" y="1700413"/>
            <a:ext cx="365288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509A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are we doing?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509A"/>
              </a:solidFill>
              <a:effectLst/>
              <a:uLnTx/>
              <a:uFillTx/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Placeholder 8" descr="Image placeholder icon.">
            <a:extLst>
              <a:ext uri="{FF2B5EF4-FFF2-40B4-BE49-F238E27FC236}">
                <a16:creationId xmlns:a16="http://schemas.microsoft.com/office/drawing/2014/main" id="{1C9D69B8-94F7-8B10-6911-68335ACD0C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3198" r="23198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3821B2-F059-5357-DE31-0CE2F3D21BE6}"/>
              </a:ext>
            </a:extLst>
          </p:cNvPr>
          <p:cNvSpPr/>
          <p:nvPr/>
        </p:nvSpPr>
        <p:spPr>
          <a:xfrm>
            <a:off x="1214692" y="2886237"/>
            <a:ext cx="3811408" cy="188199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Goal: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Model and measure the curvature of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AlGaAs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 mirrors and the birefringence of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AlGaAs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 mirrors.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07FA3CB-354E-71A9-14D3-AF75E8436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3999"/>
            <a:ext cx="6096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DC03AF-B26B-0061-5C4F-D04567BA6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60051"/>
            <a:ext cx="6249238" cy="279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7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65997-3BE2-A1FC-8015-56838BF1F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>
            <a:extLst>
              <a:ext uri="{FF2B5EF4-FFF2-40B4-BE49-F238E27FC236}">
                <a16:creationId xmlns:a16="http://schemas.microsoft.com/office/drawing/2014/main" id="{C45B1808-AE68-BF99-AAB4-42EC2F7BFA36}"/>
              </a:ext>
            </a:extLst>
          </p:cNvPr>
          <p:cNvSpPr txBox="1">
            <a:spLocks/>
          </p:cNvSpPr>
          <p:nvPr/>
        </p:nvSpPr>
        <p:spPr>
          <a:xfrm>
            <a:off x="1214692" y="1333001"/>
            <a:ext cx="4187416" cy="271699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3590925" algn="l"/>
              </a:tabLst>
              <a:defRPr/>
            </a:pPr>
            <a:r>
              <a:rPr lang="en-US" sz="1100" b="1" spc="600">
                <a:solidFill>
                  <a:srgbClr val="40404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PROJECT DESCRIPTION</a:t>
            </a:r>
            <a:endParaRPr lang="id-ID" sz="1100" b="1" spc="600">
              <a:solidFill>
                <a:srgbClr val="40404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D0860F-AED2-FAF6-4298-5C3D0F5A70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4692" y="1700413"/>
            <a:ext cx="3652888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509A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else are we working on?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509A"/>
              </a:solidFill>
              <a:effectLst/>
              <a:uLnTx/>
              <a:uFillTx/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Placeholder 8" descr="Image placeholder icon.">
            <a:extLst>
              <a:ext uri="{FF2B5EF4-FFF2-40B4-BE49-F238E27FC236}">
                <a16:creationId xmlns:a16="http://schemas.microsoft.com/office/drawing/2014/main" id="{12231FC8-4928-1947-BEBD-183A2084B7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3198" r="23198"/>
          <a:stretch>
            <a:fillRect/>
          </a:stretch>
        </p:blipFill>
        <p:spPr/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A5C8AC-BA1D-3D5A-610E-E50A1E2EE7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-1049"/>
          <a:stretch/>
        </p:blipFill>
        <p:spPr>
          <a:xfrm>
            <a:off x="4869366" y="134524"/>
            <a:ext cx="7322635" cy="67962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294CDA-281F-518A-A559-343080AF1B87}"/>
              </a:ext>
            </a:extLst>
          </p:cNvPr>
          <p:cNvSpPr/>
          <p:nvPr/>
        </p:nvSpPr>
        <p:spPr>
          <a:xfrm>
            <a:off x="1214692" y="2886237"/>
            <a:ext cx="3811408" cy="188199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1" i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Goal: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Develop and test new birefringence measurement techniques for high resolution mapping.</a:t>
            </a:r>
          </a:p>
        </p:txBody>
      </p:sp>
    </p:spTree>
    <p:extLst>
      <p:ext uri="{BB962C8B-B14F-4D97-AF65-F5344CB8AC3E}">
        <p14:creationId xmlns:p14="http://schemas.microsoft.com/office/powerpoint/2010/main" val="270312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5467C-A6B9-DD95-95D6-F27A7601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>
            <a:extLst>
              <a:ext uri="{FF2B5EF4-FFF2-40B4-BE49-F238E27FC236}">
                <a16:creationId xmlns:a16="http://schemas.microsoft.com/office/drawing/2014/main" id="{31D5AB80-66DF-998B-04A5-4C22ACDBA975}"/>
              </a:ext>
            </a:extLst>
          </p:cNvPr>
          <p:cNvSpPr txBox="1">
            <a:spLocks/>
          </p:cNvSpPr>
          <p:nvPr/>
        </p:nvSpPr>
        <p:spPr>
          <a:xfrm>
            <a:off x="324241" y="523104"/>
            <a:ext cx="4187416" cy="271699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3590925" algn="l"/>
              </a:tabLst>
              <a:defRPr/>
            </a:pPr>
            <a:r>
              <a:rPr lang="en-US" sz="1100" b="1" spc="600">
                <a:solidFill>
                  <a:srgbClr val="40404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PROGRESS</a:t>
            </a:r>
            <a:endParaRPr lang="id-ID" sz="1100" b="1" spc="600">
              <a:solidFill>
                <a:srgbClr val="40404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A45C3D5-A4CE-5371-2B9C-F164055042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4240" y="890516"/>
            <a:ext cx="3811407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2800" b="1">
                <a:solidFill>
                  <a:srgbClr val="00509A"/>
                </a:solidFill>
                <a:latin typeface="Arial"/>
                <a:ea typeface="Open Sans"/>
                <a:cs typeface="Arial"/>
              </a:rPr>
              <a:t>Results</a:t>
            </a:r>
            <a:endParaRPr lang="en-US"/>
          </a:p>
        </p:txBody>
      </p:sp>
      <p:pic>
        <p:nvPicPr>
          <p:cNvPr id="2" name="Picture 1" descr="A close-up of a circular object&#10;&#10;AI-generated content may be incorrect.">
            <a:extLst>
              <a:ext uri="{FF2B5EF4-FFF2-40B4-BE49-F238E27FC236}">
                <a16:creationId xmlns:a16="http://schemas.microsoft.com/office/drawing/2014/main" id="{C8464C74-4AE8-2D7E-6656-8F90FE544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90" y="1786053"/>
            <a:ext cx="4423735" cy="4555769"/>
          </a:xfrm>
          <a:prstGeom prst="rect">
            <a:avLst/>
          </a:prstGeom>
        </p:spPr>
      </p:pic>
      <p:pic>
        <p:nvPicPr>
          <p:cNvPr id="3" name="Picture 2" descr="A graph of a curved surface&#10;&#10;AI-generated content may be incorrect.">
            <a:extLst>
              <a:ext uri="{FF2B5EF4-FFF2-40B4-BE49-F238E27FC236}">
                <a16:creationId xmlns:a16="http://schemas.microsoft.com/office/drawing/2014/main" id="{48A970AC-E138-D49A-8530-1633DCC2E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138" y="2087032"/>
            <a:ext cx="5885392" cy="39539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27D1B4-A181-B50C-4EC6-BFC3E5F8B3DC}"/>
              </a:ext>
            </a:extLst>
          </p:cNvPr>
          <p:cNvSpPr/>
          <p:nvPr/>
        </p:nvSpPr>
        <p:spPr>
          <a:xfrm>
            <a:off x="8009466" y="1331383"/>
            <a:ext cx="144356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EA3FF-8771-EC50-66B1-55A43031001C}"/>
              </a:ext>
            </a:extLst>
          </p:cNvPr>
          <p:cNvSpPr/>
          <p:nvPr/>
        </p:nvSpPr>
        <p:spPr>
          <a:xfrm rot="20220000">
            <a:off x="9341666" y="5360061"/>
            <a:ext cx="243839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782BB1-A18C-DFD8-ED6E-A6118C003CD7}"/>
              </a:ext>
            </a:extLst>
          </p:cNvPr>
          <p:cNvSpPr/>
          <p:nvPr/>
        </p:nvSpPr>
        <p:spPr>
          <a:xfrm rot="720000">
            <a:off x="5910517" y="5616458"/>
            <a:ext cx="329564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372C37-FAD3-A3A4-90E8-4CEA57B52667}"/>
              </a:ext>
            </a:extLst>
          </p:cNvPr>
          <p:cNvSpPr/>
          <p:nvPr/>
        </p:nvSpPr>
        <p:spPr>
          <a:xfrm rot="5400000">
            <a:off x="4233057" y="3521713"/>
            <a:ext cx="3253316" cy="374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EFE2C4-92A2-A1C8-872C-2633303ACBF4}"/>
              </a:ext>
            </a:extLst>
          </p:cNvPr>
          <p:cNvSpPr/>
          <p:nvPr/>
        </p:nvSpPr>
        <p:spPr>
          <a:xfrm>
            <a:off x="5670549" y="2082800"/>
            <a:ext cx="586316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C26FB5-3AE6-DFA8-A8B9-E36F3014EF73}"/>
              </a:ext>
            </a:extLst>
          </p:cNvPr>
          <p:cNvSpPr/>
          <p:nvPr/>
        </p:nvSpPr>
        <p:spPr>
          <a:xfrm>
            <a:off x="9119415" y="5878644"/>
            <a:ext cx="243839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369062-581C-BCE3-BEB4-7E0B0C11AA3C}"/>
              </a:ext>
            </a:extLst>
          </p:cNvPr>
          <p:cNvSpPr/>
          <p:nvPr/>
        </p:nvSpPr>
        <p:spPr>
          <a:xfrm>
            <a:off x="6559275" y="1711487"/>
            <a:ext cx="4340575" cy="496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b="1" i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Localized Reconstructed Surface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Open Sans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1547DA-B210-CE3C-D2A6-5501668A1E9A}"/>
              </a:ext>
            </a:extLst>
          </p:cNvPr>
          <p:cNvSpPr txBox="1"/>
          <p:nvPr/>
        </p:nvSpPr>
        <p:spPr>
          <a:xfrm>
            <a:off x="7010648" y="5582424"/>
            <a:ext cx="652347" cy="461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400" b="1" spc="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X</a:t>
            </a:r>
            <a:endParaRPr lang="en-US" sz="2400" b="1" spc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E6F56-3C3F-49A3-F38B-3DFCCED84B07}"/>
              </a:ext>
            </a:extLst>
          </p:cNvPr>
          <p:cNvSpPr txBox="1"/>
          <p:nvPr/>
        </p:nvSpPr>
        <p:spPr>
          <a:xfrm>
            <a:off x="10337428" y="5331521"/>
            <a:ext cx="652347" cy="461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400" b="1" spc="600">
                <a:solidFill>
                  <a:schemeClr val="bg1">
                    <a:lumMod val="65000"/>
                  </a:schemeClr>
                </a:solidFill>
                <a:latin typeface="Arial"/>
                <a:ea typeface="Roboto"/>
                <a:cs typeface="Arial"/>
              </a:rPr>
              <a:t>Y</a:t>
            </a:r>
            <a:endParaRPr lang="en-US" sz="2400" b="1" spc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887C85-549C-C4C7-DFB0-99D0B812C895}"/>
              </a:ext>
            </a:extLst>
          </p:cNvPr>
          <p:cNvSpPr txBox="1"/>
          <p:nvPr/>
        </p:nvSpPr>
        <p:spPr>
          <a:xfrm>
            <a:off x="5523819" y="4058423"/>
            <a:ext cx="652347" cy="461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400" b="1" spc="600">
                <a:solidFill>
                  <a:schemeClr val="bg1">
                    <a:lumMod val="65000"/>
                  </a:schemeClr>
                </a:solidFill>
                <a:latin typeface="Arial"/>
                <a:ea typeface="Roboto"/>
                <a:cs typeface="Arial"/>
              </a:rPr>
              <a:t>Z</a:t>
            </a:r>
            <a:endParaRPr lang="en-US" sz="2400" b="1" spc="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C1841-E3D6-402C-DACD-657B670BC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>
            <a:extLst>
              <a:ext uri="{FF2B5EF4-FFF2-40B4-BE49-F238E27FC236}">
                <a16:creationId xmlns:a16="http://schemas.microsoft.com/office/drawing/2014/main" id="{5F382FB0-28F0-40DB-1647-64057B3685D7}"/>
              </a:ext>
            </a:extLst>
          </p:cNvPr>
          <p:cNvSpPr txBox="1">
            <a:spLocks/>
          </p:cNvSpPr>
          <p:nvPr/>
        </p:nvSpPr>
        <p:spPr>
          <a:xfrm>
            <a:off x="324241" y="523104"/>
            <a:ext cx="4187416" cy="271699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3590925" algn="l"/>
              </a:tabLst>
              <a:defRPr/>
            </a:pPr>
            <a:r>
              <a:rPr lang="en-US" sz="1100" b="1" spc="600">
                <a:solidFill>
                  <a:srgbClr val="40404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PROGRESS</a:t>
            </a:r>
            <a:endParaRPr lang="id-ID" sz="1100" b="1" spc="600">
              <a:solidFill>
                <a:srgbClr val="40404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FABAA49-ED39-173D-7AE2-27A947E786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4240" y="890516"/>
            <a:ext cx="3811407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2800" b="1">
                <a:solidFill>
                  <a:srgbClr val="00509A"/>
                </a:solidFill>
                <a:latin typeface="Arial"/>
                <a:ea typeface="Open Sans"/>
                <a:cs typeface="Arial"/>
              </a:rPr>
              <a:t>Results</a:t>
            </a:r>
            <a:endParaRPr lang="en-US"/>
          </a:p>
        </p:txBody>
      </p:sp>
      <p:pic>
        <p:nvPicPr>
          <p:cNvPr id="3" name="Picture 2" descr="A graph on a screen&#10;&#10;AI-generated content may be incorrect.">
            <a:extLst>
              <a:ext uri="{FF2B5EF4-FFF2-40B4-BE49-F238E27FC236}">
                <a16:creationId xmlns:a16="http://schemas.microsoft.com/office/drawing/2014/main" id="{029E3CD3-978B-DCC9-7068-5584CE307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332" y="1148080"/>
            <a:ext cx="2528135" cy="5445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6B5B45-2EA0-819C-57DA-789794ED4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75" y="1454150"/>
            <a:ext cx="53911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3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8F513-66AE-C8CD-5E3D-A774015DF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28B4D18A-CD94-6E37-FC54-04672E0EFF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2938" y="768350"/>
            <a:ext cx="7789862" cy="457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FUTURE PLANS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C403D-85C5-714F-BAC7-868D4A01E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25" y="1813983"/>
            <a:ext cx="53911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96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l">
          <a:lnSpc>
            <a:spcPct val="150000"/>
          </a:lnSpc>
          <a:defRPr sz="16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ea typeface="Open Sans" panose="020B0606030504020204" pitchFamily="34" charset="0"/>
            <a:cs typeface="Arial" panose="020B0604020202020204" pitchFamily="34" charset="0"/>
          </a:defRPr>
        </a:defPPr>
      </a:lstStyle>
    </a:spDef>
    <a:txDef>
      <a:spPr/>
      <a:bodyPr lIns="91416" tIns="45708" rIns="91416" bIns="45708" anchor="t"/>
      <a:lstStyle>
        <a:defPPr algn="l" fontAlgn="auto">
          <a:spcAft>
            <a:spcPts val="0"/>
          </a:spcAft>
          <a:tabLst>
            <a:tab pos="3590925" algn="l"/>
          </a:tabLst>
          <a:defRPr sz="900" b="1" spc="600" dirty="0" smtClean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210b815ceb6506e01618af2d17eefaef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dfff1f5fea1391eb144090130f045bf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0A8C37-5927-46AA-9C81-6FE423D3814D}">
  <ds:schemaRefs>
    <ds:schemaRef ds:uri="b47dfc6a-a5e6-465e-8f9a-6aec73fa24cb"/>
    <ds:schemaRef ds:uri="b959d90f-576b-403b-85d5-498972d5cf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DEEBE9-E32A-4909-9AF3-E40B06E95885}"/>
</file>

<file path=customXml/itemProps3.xml><?xml version="1.0" encoding="utf-8"?>
<ds:datastoreItem xmlns:ds="http://schemas.openxmlformats.org/officeDocument/2006/customXml" ds:itemID="{81319263-1834-4DB9-88BE-B649B972CB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Widescreen</PresentationFormat>
  <Paragraphs>48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Open Sans</vt:lpstr>
      <vt:lpstr>Roboto</vt:lpstr>
      <vt:lpstr>Office Theme</vt:lpstr>
      <vt:lpstr>BIREFRINGENCE AND CURVATURE TESTING ON AlGaAs MIRRORS   </vt:lpstr>
      <vt:lpstr>INTRODUCTION</vt:lpstr>
      <vt:lpstr>What is LIGO?</vt:lpstr>
      <vt:lpstr>PowerPoint Presentation</vt:lpstr>
      <vt:lpstr>What are we doing?</vt:lpstr>
      <vt:lpstr>What else are we working on?</vt:lpstr>
      <vt:lpstr>Results</vt:lpstr>
      <vt:lpstr>Results</vt:lpstr>
      <vt:lpstr>FUTURE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Crystal S.</dc:creator>
  <cp:lastModifiedBy>Coe, Michelle A - (macoe)</cp:lastModifiedBy>
  <cp:revision>44</cp:revision>
  <dcterms:created xsi:type="dcterms:W3CDTF">2021-04-05T14:03:31Z</dcterms:created>
  <dcterms:modified xsi:type="dcterms:W3CDTF">2026-04-08T23:12:38Z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  <property fmtid="{D5CDD505-2E9C-101B-9397-08002B2CF9AE}" pid="3" name="MediaServiceImageTags">
    <vt:lpwstr/>
  </property>
</Properties>
</file>